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5" r:id="rId13"/>
    <p:sldId id="296" r:id="rId14"/>
    <p:sldId id="297" r:id="rId15"/>
    <p:sldId id="271" r:id="rId16"/>
    <p:sldId id="272" r:id="rId17"/>
    <p:sldId id="259" r:id="rId18"/>
    <p:sldId id="273" r:id="rId19"/>
    <p:sldId id="274" r:id="rId20"/>
    <p:sldId id="275" r:id="rId21"/>
    <p:sldId id="276" r:id="rId22"/>
    <p:sldId id="279" r:id="rId23"/>
    <p:sldId id="283" r:id="rId24"/>
    <p:sldId id="284" r:id="rId25"/>
    <p:sldId id="286" r:id="rId26"/>
    <p:sldId id="285" r:id="rId27"/>
    <p:sldId id="280" r:id="rId28"/>
    <p:sldId id="281" r:id="rId29"/>
    <p:sldId id="282" r:id="rId30"/>
    <p:sldId id="277" r:id="rId31"/>
    <p:sldId id="278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60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1DF5-687C-4D84-8FC6-449AF681DD8A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B7A8-7D89-4661-B3F2-F1E4E160E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8998-4E86-400C-9189-77948098BF74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0916-CE35-4BA7-9854-837186CA30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EA77-2964-44A0-9668-C31BEF74A755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DC50-0927-4515-9B54-C0258D965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5C50-8EF4-4A5D-8C7F-C9B8FE19162C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1F16-8B04-40E1-BADC-2E09502603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C998-0B33-476B-B5E0-A1A06739AF20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706-B0D2-44C8-A4E6-776C61C79B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8A57-2042-4978-A095-13E0F83B8DE6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2716-2897-4EEC-95FD-BFCD060DF6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1C0A-A79B-4ECC-AAEB-25B0BF2109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6109-A452-4498-ABAD-32D3C5337C3E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D01D-C551-4E62-A8A0-0FFAF58EA14F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8C9A-6F24-44E5-B562-143A2DBD88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A276-22AB-4CB2-A101-6AFE8CF27096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1FC1-EB69-44FC-AF22-72C33D7AD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ADA1-AEF8-4C32-B934-34BB5B5B5AA6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C249-384D-4F40-9C3F-BE45F6C739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44B7-F3DA-41CE-A206-FC6072A048D4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85C8-CA7F-427E-98AC-4B294BE8C2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4AE7ECD-73D7-4F36-88C8-AEABB270002D}" type="datetimeFigureOut">
              <a:rPr lang="ru-RU"/>
              <a:pPr>
                <a:defRPr/>
              </a:pPr>
              <a:t>09.02.2019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5D045A5-9AE5-416D-959C-6D23AD068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8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1B5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1444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1B5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1B5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274638"/>
            <a:ext cx="5757874" cy="1143000"/>
          </a:xfrm>
        </p:spPr>
        <p:txBody>
          <a:bodyPr wrap="none" numCol="1" fromWordArt="1">
            <a:prstTxWarp prst="textDeflate">
              <a:avLst>
                <a:gd name="adj" fmla="val 0"/>
              </a:avLst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Республиканское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государственное учреждение</a:t>
            </a:r>
          </a:p>
        </p:txBody>
      </p:sp>
      <p:pic>
        <p:nvPicPr>
          <p:cNvPr id="6" name="Picture 11" descr="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300" y="0"/>
            <a:ext cx="1409700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316" name="WordArt 8"/>
          <p:cNvSpPr>
            <a:spLocks noChangeArrowheads="1" noChangeShapeType="1" noTextEdit="1"/>
          </p:cNvSpPr>
          <p:nvPr/>
        </p:nvSpPr>
        <p:spPr bwMode="auto">
          <a:xfrm>
            <a:off x="1504950" y="4476750"/>
            <a:ext cx="61722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"Западно-Алтайский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42475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государственный природный</a:t>
            </a:r>
          </a:p>
          <a:p>
            <a:pPr algn="ctr"/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заповедник"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86313" cy="321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8663"/>
            <a:ext cx="4786313" cy="3589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4929188" y="1500188"/>
            <a:ext cx="4214812" cy="2949575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Флора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сосудистых растений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представлена: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883 видами из 350 родов и 85 семейств. 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Грибов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237 видов.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8" descr="12 июля 07г ПРЕМИНА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84" r="739"/>
          <a:stretch>
            <a:fillRect/>
          </a:stretch>
        </p:blipFill>
        <p:spPr bwMode="auto">
          <a:xfrm>
            <a:off x="4579938" y="0"/>
            <a:ext cx="457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 descr="родиола розовая 4  ПРЕМИ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00450"/>
            <a:ext cx="4343400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3557" name="Picture 8" descr="19 06 07г ФЕКЛИСТОВ  241 златоцвет пушисты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2348880"/>
            <a:ext cx="9144000" cy="1938992"/>
          </a:xfrm>
          <a:prstGeom prst="rect">
            <a:avLst/>
          </a:prstGeom>
          <a:noFill/>
          <a:ln>
            <a:noFill/>
          </a:ln>
          <a:effectLst>
            <a:outerShdw dist="107763" sx="1000" sy="1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27 видов растений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занесены в «Красную книгу» Казахстана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ru-RU" sz="3400" b="1" dirty="0">
                <a:solidFill>
                  <a:schemeClr val="accent2"/>
                </a:solidFill>
                <a:latin typeface="Constantia" pitchFamily="18" charset="0"/>
              </a:rPr>
              <a:t>Фауна Западно-Алтайского заповедника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b="1" dirty="0">
                <a:solidFill>
                  <a:schemeClr val="tx2"/>
                </a:solidFill>
                <a:latin typeface="Verdana" pitchFamily="34" charset="0"/>
              </a:rPr>
              <a:t>На территории обитает более 230 видов животных.</a:t>
            </a:r>
          </a:p>
          <a:p>
            <a:pPr marL="273050" indent="-273050" algn="just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b="1" dirty="0">
                <a:solidFill>
                  <a:schemeClr val="tx2"/>
                </a:solidFill>
                <a:latin typeface="Verdana" pitchFamily="34" charset="0"/>
              </a:rPr>
              <a:t>162 вида – птицы: из них 120 видов – гнездящиеся.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b="1" dirty="0">
                <a:solidFill>
                  <a:schemeClr val="tx2"/>
                </a:solidFill>
                <a:latin typeface="Verdana" pitchFamily="34" charset="0"/>
              </a:rPr>
              <a:t>6 видов птиц занесены в красную книгу</a:t>
            </a:r>
          </a:p>
        </p:txBody>
      </p:sp>
      <p:pic>
        <p:nvPicPr>
          <p:cNvPr id="56326" name="Picture 7" descr="%D0%91%D0%B0%D0%BB%D0%BE%D0%B1%D0%B0%D0%B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748213"/>
            <a:ext cx="25908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9" descr="i?id=5b6cf1c3098ea5120247327e544cd8bf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1" descr="elitef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5" descr="i?id=8510202c57877e8b3f2e4fd5419022d0-l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981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3" descr="9f51597706e153b6c1d2c778ebeb0f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3048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5" descr="s1200?webp=fal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675" y="3409950"/>
            <a:ext cx="20923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6"/>
          <p:cNvSpPr txBox="1">
            <a:spLocks noChangeArrowheads="1"/>
          </p:cNvSpPr>
          <p:nvPr/>
        </p:nvSpPr>
        <p:spPr bwMode="auto">
          <a:xfrm>
            <a:off x="0" y="5638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66"/>
                </a:solidFill>
                <a:latin typeface="Verdana" pitchFamily="34" charset="0"/>
              </a:rPr>
              <a:t>Черный Аист</a:t>
            </a:r>
          </a:p>
        </p:txBody>
      </p:sp>
      <p:sp>
        <p:nvSpPr>
          <p:cNvPr id="56333" name="Text Box 17"/>
          <p:cNvSpPr txBox="1">
            <a:spLocks noChangeArrowheads="1"/>
          </p:cNvSpPr>
          <p:nvPr/>
        </p:nvSpPr>
        <p:spPr bwMode="auto">
          <a:xfrm>
            <a:off x="2133600" y="6172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66"/>
                </a:solidFill>
                <a:latin typeface="Verdana" pitchFamily="34" charset="0"/>
              </a:rPr>
              <a:t>Балобан</a:t>
            </a:r>
          </a:p>
        </p:txBody>
      </p:sp>
      <p:sp>
        <p:nvSpPr>
          <p:cNvPr id="56334" name="Text Box 18"/>
          <p:cNvSpPr txBox="1">
            <a:spLocks noChangeArrowheads="1"/>
          </p:cNvSpPr>
          <p:nvPr/>
        </p:nvSpPr>
        <p:spPr bwMode="auto">
          <a:xfrm>
            <a:off x="1447800" y="2819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66"/>
                </a:solidFill>
                <a:latin typeface="Verdana" pitchFamily="34" charset="0"/>
              </a:rPr>
              <a:t>Сапсан</a:t>
            </a:r>
          </a:p>
        </p:txBody>
      </p:sp>
      <p:sp>
        <p:nvSpPr>
          <p:cNvPr id="56335" name="Text Box 19"/>
          <p:cNvSpPr txBox="1">
            <a:spLocks noChangeArrowheads="1"/>
          </p:cNvSpPr>
          <p:nvPr/>
        </p:nvSpPr>
        <p:spPr bwMode="auto">
          <a:xfrm>
            <a:off x="4572000" y="6096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66"/>
                </a:solidFill>
                <a:latin typeface="Verdana" pitchFamily="34" charset="0"/>
              </a:rPr>
              <a:t>Беркут</a:t>
            </a:r>
          </a:p>
        </p:txBody>
      </p:sp>
      <p:sp>
        <p:nvSpPr>
          <p:cNvPr id="56336" name="Text Box 20"/>
          <p:cNvSpPr txBox="1">
            <a:spLocks noChangeArrowheads="1"/>
          </p:cNvSpPr>
          <p:nvPr/>
        </p:nvSpPr>
        <p:spPr bwMode="auto">
          <a:xfrm>
            <a:off x="5562600" y="4114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66"/>
                </a:solidFill>
                <a:latin typeface="Verdana" pitchFamily="34" charset="0"/>
              </a:rPr>
              <a:t>Филин</a:t>
            </a:r>
          </a:p>
        </p:txBody>
      </p:sp>
      <p:sp>
        <p:nvSpPr>
          <p:cNvPr id="56337" name="Text Box 21"/>
          <p:cNvSpPr txBox="1">
            <a:spLocks noChangeArrowheads="1"/>
          </p:cNvSpPr>
          <p:nvPr/>
        </p:nvSpPr>
        <p:spPr bwMode="auto">
          <a:xfrm>
            <a:off x="7010400" y="36576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66"/>
                </a:solidFill>
                <a:latin typeface="Verdana" pitchFamily="34" charset="0"/>
              </a:rPr>
              <a:t>Серый журавль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9" descr="84301_origina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566"/>
          <a:stretch/>
        </p:blipFill>
        <p:spPr bwMode="auto">
          <a:xfrm>
            <a:off x="6108414" y="709613"/>
            <a:ext cx="3066711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35" descr="miko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935" y="477839"/>
            <a:ext cx="42291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</a:rPr>
              <a:t>57 видов млекопитающих</a:t>
            </a:r>
          </a:p>
        </p:txBody>
      </p:sp>
      <p:pic>
        <p:nvPicPr>
          <p:cNvPr id="57347" name="Picture 7" descr="l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4290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3" descr="s1200?webp=fal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5" y="2971800"/>
            <a:ext cx="22955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5" descr="i?id=292eca0a0c3359e41d402e1b5c9353a1-l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50" y="4916488"/>
            <a:ext cx="291465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7" descr="i?id=82adc4ec80d9a2b456ea9f19fd1e323f-l&amp;n=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10038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23" descr="i?id=bee43b5a23867b5b60debb2831ad9f7d&amp;n=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24400"/>
            <a:ext cx="22235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25" descr="i?id=44c5dd6bc35ce6151ce71f5a03b2fe09-l&amp;n=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194" y="3638550"/>
            <a:ext cx="35814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Text Box 26"/>
          <p:cNvSpPr txBox="1">
            <a:spLocks noChangeArrowheads="1"/>
          </p:cNvSpPr>
          <p:nvPr/>
        </p:nvSpPr>
        <p:spPr bwMode="auto">
          <a:xfrm>
            <a:off x="0" y="1981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latin typeface="Verdana" pitchFamily="34" charset="0"/>
              </a:rPr>
              <a:t>Лось</a:t>
            </a:r>
          </a:p>
        </p:txBody>
      </p:sp>
      <p:sp>
        <p:nvSpPr>
          <p:cNvPr id="57355" name="Text Box 28"/>
          <p:cNvSpPr txBox="1">
            <a:spLocks noChangeArrowheads="1"/>
          </p:cNvSpPr>
          <p:nvPr/>
        </p:nvSpPr>
        <p:spPr bwMode="auto">
          <a:xfrm>
            <a:off x="7848600" y="1219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latin typeface="Verdana" pitchFamily="34" charset="0"/>
              </a:rPr>
              <a:t>Марал</a:t>
            </a:r>
          </a:p>
        </p:txBody>
      </p:sp>
      <p:sp>
        <p:nvSpPr>
          <p:cNvPr id="57356" name="Text Box 29"/>
          <p:cNvSpPr txBox="1">
            <a:spLocks noChangeArrowheads="1"/>
          </p:cNvSpPr>
          <p:nvPr/>
        </p:nvSpPr>
        <p:spPr bwMode="auto">
          <a:xfrm>
            <a:off x="228600" y="2895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</a:rPr>
              <a:t>Белка</a:t>
            </a:r>
          </a:p>
        </p:txBody>
      </p:sp>
      <p:sp>
        <p:nvSpPr>
          <p:cNvPr id="57357" name="Text Box 30"/>
          <p:cNvSpPr txBox="1">
            <a:spLocks noChangeArrowheads="1"/>
          </p:cNvSpPr>
          <p:nvPr/>
        </p:nvSpPr>
        <p:spPr bwMode="auto">
          <a:xfrm>
            <a:off x="1143000" y="6491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latin typeface="Verdana" pitchFamily="34" charset="0"/>
              </a:rPr>
              <a:t>Кабарга</a:t>
            </a:r>
          </a:p>
        </p:txBody>
      </p:sp>
      <p:sp>
        <p:nvSpPr>
          <p:cNvPr id="57358" name="Text Box 31"/>
          <p:cNvSpPr txBox="1">
            <a:spLocks noChangeArrowheads="1"/>
          </p:cNvSpPr>
          <p:nvPr/>
        </p:nvSpPr>
        <p:spPr bwMode="auto">
          <a:xfrm>
            <a:off x="4351411" y="3895798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FFFFFF"/>
                </a:solidFill>
                <a:latin typeface="Verdana" pitchFamily="34" charset="0"/>
              </a:rPr>
              <a:t>Медведь</a:t>
            </a:r>
          </a:p>
        </p:txBody>
      </p:sp>
      <p:sp>
        <p:nvSpPr>
          <p:cNvPr id="57359" name="Text Box 32"/>
          <p:cNvSpPr txBox="1">
            <a:spLocks noChangeArrowheads="1"/>
          </p:cNvSpPr>
          <p:nvPr/>
        </p:nvSpPr>
        <p:spPr bwMode="auto">
          <a:xfrm>
            <a:off x="7162800" y="3124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latin typeface="Verdana" pitchFamily="34" charset="0"/>
              </a:rPr>
              <a:t>Пищуха</a:t>
            </a:r>
          </a:p>
        </p:txBody>
      </p:sp>
      <p:sp>
        <p:nvSpPr>
          <p:cNvPr id="57360" name="Text Box 33"/>
          <p:cNvSpPr txBox="1">
            <a:spLocks noChangeArrowheads="1"/>
          </p:cNvSpPr>
          <p:nvPr/>
        </p:nvSpPr>
        <p:spPr bwMode="auto">
          <a:xfrm>
            <a:off x="7848600" y="6096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latin typeface="Verdana" pitchFamily="34" charset="0"/>
              </a:rPr>
              <a:t>Кабан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3150394" y="2686915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FFFFFF"/>
                </a:solidFill>
                <a:latin typeface="Verdana" pitchFamily="34" charset="0"/>
              </a:rPr>
              <a:t>Ночница Иконникова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1"/>
                </a:solidFill>
              </a:rPr>
              <a:t>5 видов рыб (Таймень в Красной книге)</a:t>
            </a:r>
          </a:p>
          <a:p>
            <a:pPr eaLnBrk="1" hangingPunct="1"/>
            <a:r>
              <a:rPr lang="ru-RU" b="1" smtClean="0">
                <a:solidFill>
                  <a:schemeClr val="accent1"/>
                </a:solidFill>
              </a:rPr>
              <a:t>4 вида пресмыкающихся</a:t>
            </a:r>
          </a:p>
          <a:p>
            <a:pPr eaLnBrk="1" hangingPunct="1"/>
            <a:r>
              <a:rPr lang="ru-RU" b="1" smtClean="0">
                <a:solidFill>
                  <a:schemeClr val="accent1"/>
                </a:solidFill>
              </a:rPr>
              <a:t>2 вида земноводных</a:t>
            </a:r>
          </a:p>
        </p:txBody>
      </p:sp>
      <p:pic>
        <p:nvPicPr>
          <p:cNvPr id="58371" name="Picture 5" descr="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33554"/>
            <a:ext cx="3555713" cy="263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7236296" y="2564904"/>
            <a:ext cx="1435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FFFFFF"/>
                </a:solidFill>
                <a:latin typeface="Verdana" pitchFamily="34" charset="0"/>
              </a:rPr>
              <a:t>Таймень</a:t>
            </a:r>
          </a:p>
        </p:txBody>
      </p:sp>
      <p:pic>
        <p:nvPicPr>
          <p:cNvPr id="5" name="Picture 6" descr="DSCN8050 остромордая лягуш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3286125"/>
            <a:ext cx="537845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5791200" y="6248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latin typeface="Verdana" pitchFamily="34" charset="0"/>
              </a:rPr>
              <a:t>Остромордая лягушка</a:t>
            </a:r>
          </a:p>
        </p:txBody>
      </p:sp>
      <p:pic>
        <p:nvPicPr>
          <p:cNvPr id="58375" name="Picture 10" descr="img_17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0" y="1618456"/>
            <a:ext cx="421005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38345" y="4953794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FFFFFF"/>
                </a:solidFill>
                <a:latin typeface="Verdana" pitchFamily="34" charset="0"/>
              </a:rPr>
              <a:t>Гадюка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835150"/>
            <a:ext cx="2438400" cy="1581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13051" y="4379337"/>
            <a:ext cx="2590800" cy="1847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4303858"/>
            <a:ext cx="2857500" cy="1847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8400" y="2108200"/>
            <a:ext cx="2667000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130389">
            <a:off x="3305175" y="3446463"/>
            <a:ext cx="2971800" cy="3111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90900" y="2381250"/>
            <a:ext cx="2595563" cy="355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75053" y="3590035"/>
            <a:ext cx="371475" cy="7366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26635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399676" cy="2230101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28600" y="457200"/>
            <a:ext cx="8686800" cy="10668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</a:rPr>
              <a:t>Организационная структура подразделений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</a:rPr>
              <a:t>Западно-Алтайского ГПЗ</a:t>
            </a:r>
          </a:p>
        </p:txBody>
      </p:sp>
      <p:sp>
        <p:nvSpPr>
          <p:cNvPr id="26638" name="TextBox 2"/>
          <p:cNvSpPr txBox="1">
            <a:spLocks noChangeArrowheads="1"/>
          </p:cNvSpPr>
          <p:nvPr/>
        </p:nvSpPr>
        <p:spPr bwMode="auto">
          <a:xfrm>
            <a:off x="628650" y="2209800"/>
            <a:ext cx="2438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Руководство 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(3 чел)</a:t>
            </a:r>
          </a:p>
        </p:txBody>
      </p:sp>
      <p:sp>
        <p:nvSpPr>
          <p:cNvPr id="26639" name="TextBox 19"/>
          <p:cNvSpPr txBox="1">
            <a:spLocks noChangeArrowheads="1"/>
          </p:cNvSpPr>
          <p:nvPr/>
        </p:nvSpPr>
        <p:spPr bwMode="auto">
          <a:xfrm>
            <a:off x="6324600" y="2170113"/>
            <a:ext cx="2514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chemeClr val="accent2"/>
                </a:solidFill>
                <a:latin typeface="Times New Roman" pitchFamily="18" charset="0"/>
              </a:rPr>
              <a:t>Отдел службы</a:t>
            </a:r>
          </a:p>
          <a:p>
            <a:pPr algn="ctr"/>
            <a:r>
              <a:rPr lang="ru-RU" sz="1800" b="1">
                <a:solidFill>
                  <a:schemeClr val="accent2"/>
                </a:solidFill>
                <a:latin typeface="Times New Roman" pitchFamily="18" charset="0"/>
              </a:rPr>
              <a:t> охраны природных комплексов и объектов</a:t>
            </a:r>
          </a:p>
          <a:p>
            <a:pPr algn="ctr"/>
            <a:r>
              <a:rPr lang="ru-RU" sz="1800" b="1">
                <a:solidFill>
                  <a:schemeClr val="accent2"/>
                </a:solidFill>
                <a:latin typeface="Times New Roman" pitchFamily="18" charset="0"/>
              </a:rPr>
              <a:t>(21 чел)</a:t>
            </a:r>
          </a:p>
        </p:txBody>
      </p:sp>
      <p:sp>
        <p:nvSpPr>
          <p:cNvPr id="26640" name="TextBox 21"/>
          <p:cNvSpPr txBox="1">
            <a:spLocks noChangeArrowheads="1"/>
          </p:cNvSpPr>
          <p:nvPr/>
        </p:nvSpPr>
        <p:spPr bwMode="auto">
          <a:xfrm>
            <a:off x="5220072" y="4420701"/>
            <a:ext cx="29241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</a:rPr>
              <a:t>Отдел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</a:rPr>
              <a:t>науки,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</a:rPr>
              <a:t>мониторинга, Экологического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</a:rPr>
              <a:t>Просвещения и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</a:rPr>
              <a:t>туризма</a:t>
            </a:r>
            <a:endParaRPr lang="ru-RU" sz="1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</a:rPr>
              <a:t>(9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</a:rPr>
              <a:t>чел)</a:t>
            </a:r>
          </a:p>
        </p:txBody>
      </p:sp>
      <p:sp>
        <p:nvSpPr>
          <p:cNvPr id="26641" name="TextBox 22"/>
          <p:cNvSpPr txBox="1">
            <a:spLocks noChangeArrowheads="1"/>
          </p:cNvSpPr>
          <p:nvPr/>
        </p:nvSpPr>
        <p:spPr bwMode="auto">
          <a:xfrm>
            <a:off x="1913051" y="4598532"/>
            <a:ext cx="233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</a:rPr>
              <a:t>Отдел финансов и организационной работы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</a:rPr>
              <a:t>(4 чел)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0"/>
            <a:ext cx="856895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Отдел службы охраны природных комплексов и объектов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0" y="2000250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solidFill>
                  <a:schemeClr val="accent2"/>
                </a:solidFill>
                <a:latin typeface="Constantia" pitchFamily="18" charset="0"/>
              </a:rPr>
              <a:t>Отдел службы охраны природных комплексов и обьектов обеспечивает охрану территории заповедника, осуществляет надзор за соблюдением установленного заповедного режима и пресечение всех действий, вызывающих нарушение </a:t>
            </a:r>
            <a:r>
              <a:rPr lang="ru-RU" sz="3200" b="1" dirty="0">
                <a:solidFill>
                  <a:schemeClr val="accent2"/>
                </a:solidFill>
                <a:latin typeface="Constantia" pitchFamily="18" charset="0"/>
              </a:rPr>
              <a:t>природоохранного</a:t>
            </a:r>
            <a:r>
              <a:rPr lang="kk-KZ" sz="3200" b="1" dirty="0">
                <a:solidFill>
                  <a:schemeClr val="accent2"/>
                </a:solidFill>
                <a:latin typeface="Constantia" pitchFamily="18" charset="0"/>
              </a:rPr>
              <a:t> режима. </a:t>
            </a:r>
            <a:endParaRPr lang="ru-RU" sz="32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925" y="1009650"/>
            <a:ext cx="3600450" cy="2700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5" t="10819" r="15482" b="16204"/>
          <a:stretch/>
        </p:blipFill>
        <p:spPr>
          <a:xfrm>
            <a:off x="5003800" y="3989388"/>
            <a:ext cx="3521075" cy="2617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1009650"/>
            <a:ext cx="3759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4076700"/>
            <a:ext cx="3757613" cy="253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территории заповедника расположено 7 кордонов для круглогодичной охраны природных комплексов и объектов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C:\Documents and Settings\Татьяна\Рабочий стол\кордоны\DSC00179.JPG"/>
          <p:cNvPicPr>
            <a:picLocks noChangeAspect="1" noChangeArrowheads="1"/>
          </p:cNvPicPr>
          <p:nvPr/>
        </p:nvPicPr>
        <p:blipFill>
          <a:blip r:embed="rId2"/>
          <a:srcRect l="10098" t="7179" r="9079" b="30002"/>
          <a:stretch>
            <a:fillRect/>
          </a:stretch>
        </p:blipFill>
        <p:spPr bwMode="auto">
          <a:xfrm>
            <a:off x="4763" y="3644900"/>
            <a:ext cx="537845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 descr="C:\Documents and Settings\Татьяна\Рабочий стол\кордоны\DSC001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559"/>
          <a:stretch>
            <a:fillRect/>
          </a:stretch>
        </p:blipFill>
        <p:spPr>
          <a:xfrm>
            <a:off x="0" y="228600"/>
            <a:ext cx="5383213" cy="3309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580063" y="836613"/>
            <a:ext cx="33845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latin typeface="Constantia" pitchFamily="18" charset="0"/>
              </a:rPr>
              <a:t>В рамках проекта «Расширение сети ООПТ для сохранения Алтае-Саянского региона», финансируемого Германией, на территории заповедника построенпожарно-химический комплекс и двухквартирный дом-кордон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5" descr="C:\Documents and Settings\Татьяна\Рабочий стол\кордоны\DSC08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4" t="6142" b="16299"/>
          <a:stretch>
            <a:fillRect/>
          </a:stretch>
        </p:blipFill>
        <p:spPr bwMode="auto">
          <a:xfrm>
            <a:off x="4694238" y="38100"/>
            <a:ext cx="4478337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4" descr="C:\Documents and Settings\Татьяна\Рабочий стол\кордоны\DSC001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20" t="1654" b="20020"/>
          <a:stretch>
            <a:fillRect/>
          </a:stretch>
        </p:blipFill>
        <p:spPr bwMode="auto">
          <a:xfrm>
            <a:off x="0" y="0"/>
            <a:ext cx="460057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 descr="C:\Documents and Settings\Татьяна\Рабочий стол\кордоны\DSC002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3581400"/>
            <a:ext cx="4395788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3286125"/>
            <a:ext cx="4572000" cy="314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рамках проекта п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олучено</a:t>
            </a: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малых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пожарных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комплекса</a:t>
            </a:r>
            <a:endParaRPr lang="ru-RU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Пожарный автомобиль  ГАЗ 33086</a:t>
            </a: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Вахтовый автомобиль Урал</a:t>
            </a: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Тракторы МТЗ-82  и Т-170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638" y="0"/>
            <a:ext cx="9164638" cy="4929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0" y="521493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accent1"/>
                </a:solidFill>
                <a:latin typeface="Arial Black" pitchFamily="34" charset="0"/>
                <a:ea typeface="Mongolian Baiti"/>
                <a:cs typeface="Mongolian Baiti"/>
              </a:rPr>
              <a:t>Государственный природный заповедник - особо охраняемая природная территория, предназначенная для сохранения и изучения в естественном состоянии и развитии природных процессов.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DSC089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3" descr="C:\Documents and Settings\Татьяна\Рабочий стол\кордоны\DSC083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14850"/>
            <a:ext cx="3124200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7" descr="C:\Documents and Settings\Татьяна\Рабочий стол\кордоны\DSC002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28850"/>
            <a:ext cx="3124200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8" descr="C:\Documents and Settings\Татьяна\Рабочий стол\кордоны\DSC002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1" t="10187" r="10866" b="31934"/>
          <a:stretch>
            <a:fillRect/>
          </a:stretch>
        </p:blipFill>
        <p:spPr bwMode="auto">
          <a:xfrm>
            <a:off x="3162300" y="4189413"/>
            <a:ext cx="2781300" cy="2668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1751" name="Прямоугольник 4"/>
          <p:cNvSpPr>
            <a:spLocks noChangeArrowheads="1"/>
          </p:cNvSpPr>
          <p:nvPr/>
        </p:nvSpPr>
        <p:spPr bwMode="auto">
          <a:xfrm>
            <a:off x="3200400" y="1295400"/>
            <a:ext cx="594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b="1">
                <a:solidFill>
                  <a:schemeClr val="accent2"/>
                </a:solidFill>
                <a:latin typeface="Constantia" pitchFamily="18" charset="0"/>
                <a:cs typeface="Times New Roman" pitchFamily="18" charset="0"/>
              </a:rPr>
              <a:t>В пожароопасный период </a:t>
            </a:r>
          </a:p>
          <a:p>
            <a:pPr>
              <a:lnSpc>
                <a:spcPct val="125000"/>
              </a:lnSpc>
            </a:pPr>
            <a:r>
              <a:rPr lang="ru-RU" sz="2400" b="1">
                <a:solidFill>
                  <a:schemeClr val="accent2"/>
                </a:solidFill>
                <a:latin typeface="Constantia" pitchFamily="18" charset="0"/>
                <a:cs typeface="Times New Roman" pitchFamily="18" charset="0"/>
              </a:rPr>
              <a:t>проводятся практические тренировки </a:t>
            </a:r>
          </a:p>
          <a:p>
            <a:pPr>
              <a:lnSpc>
                <a:spcPct val="125000"/>
              </a:lnSpc>
            </a:pPr>
            <a:r>
              <a:rPr lang="ru-RU" sz="2400" b="1">
                <a:solidFill>
                  <a:schemeClr val="accent2"/>
                </a:solidFill>
                <a:latin typeface="Constantia" pitchFamily="18" charset="0"/>
                <a:cs typeface="Times New Roman" pitchFamily="18" charset="0"/>
              </a:rPr>
              <a:t>по тушению лесных пожаров </a:t>
            </a:r>
            <a:endParaRPr lang="ru-RU" sz="2400" b="1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31752" name="Прямоугольник 4"/>
          <p:cNvSpPr>
            <a:spLocks noChangeArrowheads="1"/>
          </p:cNvSpPr>
          <p:nvPr/>
        </p:nvSpPr>
        <p:spPr bwMode="auto">
          <a:xfrm>
            <a:off x="3200400" y="1295400"/>
            <a:ext cx="594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b="1">
                <a:solidFill>
                  <a:schemeClr val="accent2"/>
                </a:solidFill>
                <a:latin typeface="Constantia" pitchFamily="18" charset="0"/>
                <a:cs typeface="Times New Roman" pitchFamily="18" charset="0"/>
              </a:rPr>
              <a:t>В пожароопасный период </a:t>
            </a:r>
          </a:p>
          <a:p>
            <a:pPr>
              <a:lnSpc>
                <a:spcPct val="125000"/>
              </a:lnSpc>
            </a:pPr>
            <a:r>
              <a:rPr lang="ru-RU" sz="2400" b="1">
                <a:solidFill>
                  <a:schemeClr val="accent2"/>
                </a:solidFill>
                <a:latin typeface="Constantia" pitchFamily="18" charset="0"/>
                <a:cs typeface="Times New Roman" pitchFamily="18" charset="0"/>
              </a:rPr>
              <a:t>проводятся практические тренировки </a:t>
            </a:r>
          </a:p>
          <a:p>
            <a:pPr>
              <a:lnSpc>
                <a:spcPct val="125000"/>
              </a:lnSpc>
            </a:pPr>
            <a:r>
              <a:rPr lang="ru-RU" sz="2400" b="1">
                <a:solidFill>
                  <a:schemeClr val="accent2"/>
                </a:solidFill>
                <a:latin typeface="Constantia" pitchFamily="18" charset="0"/>
                <a:cs typeface="Times New Roman" pitchFamily="18" charset="0"/>
              </a:rPr>
              <a:t>по тушению лесных пожаров </a:t>
            </a:r>
            <a:endParaRPr lang="ru-RU" sz="2400" b="1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11" name="Picture 6" descr="C:\Documents and Settings\Татьяна\Рабочий стол\кордоны\DSC002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581400" cy="2667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8310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cs typeface="Arial" charset="0"/>
              </a:rPr>
              <a:t>Регулярно проводятся занятия с инспекторским составом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12875"/>
            <a:ext cx="8545513" cy="4802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Прямоугольник 7"/>
          <p:cNvSpPr>
            <a:spLocks noChangeArrowheads="1"/>
          </p:cNvSpPr>
          <p:nvPr/>
        </p:nvSpPr>
        <p:spPr bwMode="auto">
          <a:xfrm>
            <a:off x="4572000" y="765175"/>
            <a:ext cx="4419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chemeClr val="accent2"/>
                </a:solidFill>
                <a:cs typeface="Times New Roman" pitchFamily="18" charset="0"/>
              </a:rPr>
              <a:t>По плану совместных мероприятий проводятся рейды с пограничной службой и ГОВД</a:t>
            </a:r>
            <a:endParaRPr lang="ru-RU" sz="2400" b="1">
              <a:solidFill>
                <a:schemeClr val="accent2"/>
              </a:solidFill>
            </a:endParaRPr>
          </a:p>
        </p:txBody>
      </p:sp>
      <p:pic>
        <p:nvPicPr>
          <p:cNvPr id="5" name="Picture 5" descr="DSC003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6588" cy="3335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4" descr="IMG_34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22663"/>
            <a:ext cx="4446588" cy="3335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0" y="3557588"/>
            <a:ext cx="4400550" cy="3300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188640"/>
            <a:ext cx="73448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Отдел науки, информации и мониторинга</a:t>
            </a:r>
          </a:p>
        </p:txBody>
      </p:sp>
      <p:sp>
        <p:nvSpPr>
          <p:cNvPr id="34819" name="Содержимое 4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9388" y="1484313"/>
            <a:ext cx="89646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kk-KZ" sz="2400" b="1">
                <a:solidFill>
                  <a:schemeClr val="accent2"/>
                </a:solidFill>
                <a:latin typeface="Constantia" pitchFamily="18" charset="0"/>
              </a:rPr>
              <a:t>Проводит исследования, связанные с </a:t>
            </a:r>
            <a:r>
              <a:rPr lang="ru-RU" sz="2400" b="1">
                <a:solidFill>
                  <a:schemeClr val="accent2"/>
                </a:solidFill>
                <a:latin typeface="Constantia" pitchFamily="18" charset="0"/>
              </a:rPr>
              <a:t>мониторингом </a:t>
            </a:r>
            <a:r>
              <a:rPr lang="kk-KZ" sz="2400" b="1">
                <a:solidFill>
                  <a:schemeClr val="accent2"/>
                </a:solidFill>
                <a:latin typeface="Constantia" pitchFamily="18" charset="0"/>
              </a:rPr>
              <a:t>и изучением динамики объектов природно-заповедного фонда, оценки и прогноза состояния природной среды,</a:t>
            </a:r>
          </a:p>
          <a:p>
            <a:pPr marL="457200" indent="-457200">
              <a:buFont typeface="Wingdings" pitchFamily="2" charset="2"/>
              <a:buNone/>
            </a:pPr>
            <a:r>
              <a:rPr lang="kk-KZ" sz="2400" b="1">
                <a:solidFill>
                  <a:schemeClr val="accent2"/>
                </a:solidFill>
                <a:latin typeface="Constantia" pitchFamily="18" charset="0"/>
              </a:rPr>
              <a:t>Разрабатывает научно обоснованные меры по их охране, </a:t>
            </a:r>
          </a:p>
          <a:p>
            <a:pPr marL="457200" indent="-457200">
              <a:buFont typeface="Wingdings" pitchFamily="2" charset="2"/>
              <a:buNone/>
            </a:pPr>
            <a:r>
              <a:rPr lang="kk-KZ" sz="2400" b="1">
                <a:solidFill>
                  <a:schemeClr val="accent2"/>
                </a:solidFill>
                <a:latin typeface="Constantia" pitchFamily="18" charset="0"/>
              </a:rPr>
              <a:t>Изучает естественное течение природных процессов и влияние режимов охраны на экологические системы. </a:t>
            </a:r>
          </a:p>
          <a:p>
            <a:pPr marL="457200" indent="-457200">
              <a:buFont typeface="Wingdings" pitchFamily="2" charset="2"/>
              <a:buNone/>
            </a:pPr>
            <a:r>
              <a:rPr lang="kk-KZ" sz="2400" b="1">
                <a:solidFill>
                  <a:schemeClr val="accent2"/>
                </a:solidFill>
                <a:latin typeface="Constantia" pitchFamily="18" charset="0"/>
              </a:rPr>
              <a:t>Участвует в обучении работников службы охраны заповедника по вопросам, относящимся к компетенции отдела. </a:t>
            </a:r>
          </a:p>
          <a:p>
            <a:pPr marL="457200" indent="-457200">
              <a:buFont typeface="Wingdings" pitchFamily="2" charset="2"/>
              <a:buNone/>
            </a:pPr>
            <a:r>
              <a:rPr lang="kk-KZ" sz="2400" b="1">
                <a:solidFill>
                  <a:schemeClr val="accent2"/>
                </a:solidFill>
                <a:latin typeface="Constantia" pitchFamily="18" charset="0"/>
              </a:rPr>
              <a:t>Принимает участие в обеспечении практик студентов природоохранного профиля на базе заповедника.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1"/>
          <p:cNvSpPr>
            <a:spLocks noGrp="1"/>
          </p:cNvSpPr>
          <p:nvPr>
            <p:ph idx="1"/>
          </p:nvPr>
        </p:nvSpPr>
        <p:spPr>
          <a:xfrm>
            <a:off x="428625" y="260350"/>
            <a:ext cx="8715375" cy="35004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accent2"/>
                </a:solidFill>
              </a:rPr>
              <a:t>Сбор материала для Летописи природы в основном производят сотрудники отделов: научного и госинспекторами службы охраны, природных комплексов и объектов (СОПКиО). При этом используются данные, собираемые и сотрудниками других научных учреждений, проводящих исследования в заповеднике и на прилегающей к нему территории</a:t>
            </a:r>
            <a:endParaRPr lang="ru-RU" sz="2400" smtClean="0">
              <a:solidFill>
                <a:schemeClr val="accent2"/>
              </a:solidFill>
            </a:endParaRPr>
          </a:p>
        </p:txBody>
      </p:sp>
      <p:pic>
        <p:nvPicPr>
          <p:cNvPr id="5" name="Picture 2" descr="Ревизия 0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143250"/>
            <a:ext cx="3352800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 descr="DSC008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>
            <a:fillRect/>
          </a:stretch>
        </p:blipFill>
        <p:spPr bwMode="auto">
          <a:xfrm>
            <a:off x="4500563" y="3214688"/>
            <a:ext cx="4214812" cy="3643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00174"/>
            <a:ext cx="9144000" cy="4286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период с 1997-2017 гг. Западно-Алтайским государственным природным заповедником подготовлено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 книг 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«Летописи природы»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48880"/>
            <a:ext cx="68580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214313"/>
            <a:ext cx="8143875" cy="588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2071688" y="6215063"/>
            <a:ext cx="4945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latin typeface="Constantia" pitchFamily="18" charset="0"/>
              </a:rPr>
              <a:t>Обыкновенный Бобр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" y="142875"/>
            <a:ext cx="7921625" cy="594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843213" y="6257925"/>
            <a:ext cx="3241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latin typeface="Constantia" pitchFamily="18" charset="0"/>
              </a:rPr>
              <a:t>Лиса обыкновенная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428625"/>
            <a:ext cx="8686800" cy="467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857625" y="5572125"/>
            <a:ext cx="201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accent2"/>
                </a:solidFill>
                <a:latin typeface="Constantia" pitchFamily="18" charset="0"/>
              </a:rPr>
              <a:t>Лось</a:t>
            </a:r>
            <a:r>
              <a:rPr lang="ru-RU" sz="1800" b="1">
                <a:solidFill>
                  <a:schemeClr val="accent2"/>
                </a:solidFill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85750"/>
            <a:ext cx="8358188" cy="535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2700338" y="6165850"/>
            <a:ext cx="3527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latin typeface="Constantia" pitchFamily="18" charset="0"/>
              </a:rPr>
              <a:t>Марал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>
          <a:xfrm>
            <a:off x="0" y="2071688"/>
            <a:ext cx="9144000" cy="2357437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Заповедник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создан с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целью осуществления функций по сохранению и изучению в естественном состоянии и развитии природных процессов типичных и уникальных экологических систем, биологического разнообразия и генетического фонда растительного и животного мира Западного Алтая.</a:t>
            </a:r>
            <a:b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июнь -июль 2008 материалы 1029 ФЕКЛИСТ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9" descr="пион Марьин корен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99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10" descr="июнь -июль 2008 бурый медведь ФЕКЛИСТ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26670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6" descr="DSCN884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4862513"/>
            <a:ext cx="2667000" cy="1995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Picture 7" descr="Кедровое ПРЕМИН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143375"/>
            <a:ext cx="25908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2643188" y="428625"/>
            <a:ext cx="3786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Дата создания Западно-Алтайского заповедника 3 июля 1992 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285750"/>
            <a:ext cx="8501063" cy="5840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2857500" y="6286500"/>
            <a:ext cx="352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latin typeface="Constantia" pitchFamily="18" charset="0"/>
              </a:rPr>
              <a:t>Косуля сибирская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286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2857500" y="6072188"/>
            <a:ext cx="324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Кабан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88"/>
            <a:ext cx="9144000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88"/>
            <a:ext cx="9144000" cy="5722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Отдел экологического просвещения и туризма</a:t>
            </a:r>
          </a:p>
        </p:txBody>
      </p:sp>
      <p:sp useBgFill="1">
        <p:nvSpPr>
          <p:cNvPr id="46084" name="Rectangle 4"/>
          <p:cNvSpPr>
            <a:spLocks noChangeArrowheads="1"/>
          </p:cNvSpPr>
          <p:nvPr/>
        </p:nvSpPr>
        <p:spPr bwMode="auto">
          <a:xfrm>
            <a:off x="19147" y="1801812"/>
            <a:ext cx="9144000" cy="40163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kk-KZ" sz="2800" b="1" dirty="0">
                <a:solidFill>
                  <a:schemeClr val="accent2"/>
                </a:solidFill>
                <a:latin typeface="Constantia" pitchFamily="18" charset="0"/>
              </a:rPr>
              <a:t>Организует  работу с населением:</a:t>
            </a:r>
          </a:p>
          <a:p>
            <a:pPr>
              <a:lnSpc>
                <a:spcPct val="115000"/>
              </a:lnSpc>
              <a:buFontTx/>
              <a:buAutoNum type="arabicPeriod"/>
            </a:pPr>
            <a:r>
              <a:rPr lang="kk-KZ" sz="2800" b="1" dirty="0">
                <a:solidFill>
                  <a:schemeClr val="accent2"/>
                </a:solidFill>
                <a:latin typeface="Constantia" pitchFamily="18" charset="0"/>
              </a:rPr>
              <a:t>С целью экологического просвещения:</a:t>
            </a:r>
          </a:p>
          <a:p>
            <a:pPr marL="971550" lvl="1" indent="-514350">
              <a:lnSpc>
                <a:spcPct val="115000"/>
              </a:lnSpc>
              <a:buFont typeface="Wingdings" pitchFamily="2" charset="2"/>
              <a:buChar char="Ø"/>
            </a:pPr>
            <a:r>
              <a:rPr lang="kk-KZ" sz="2800" b="1" dirty="0">
                <a:solidFill>
                  <a:schemeClr val="accent2"/>
                </a:solidFill>
                <a:latin typeface="Constantia" pitchFamily="18" charset="0"/>
              </a:rPr>
              <a:t>Публикации в СМИ</a:t>
            </a:r>
          </a:p>
          <a:p>
            <a:pPr marL="971550" lvl="1" indent="-514350">
              <a:lnSpc>
                <a:spcPct val="115000"/>
              </a:lnSpc>
              <a:buFont typeface="Wingdings" pitchFamily="2" charset="2"/>
              <a:buChar char="Ø"/>
            </a:pPr>
            <a:r>
              <a:rPr lang="kk-KZ" sz="2800" b="1" dirty="0">
                <a:solidFill>
                  <a:schemeClr val="accent2"/>
                </a:solidFill>
                <a:latin typeface="Constantia" pitchFamily="18" charset="0"/>
              </a:rPr>
              <a:t>Проведение лекций, бесед, консультаций</a:t>
            </a:r>
          </a:p>
          <a:p>
            <a:pPr marL="971550" lvl="1" indent="-514350">
              <a:lnSpc>
                <a:spcPct val="115000"/>
              </a:lnSpc>
              <a:buFont typeface="Wingdings" pitchFamily="2" charset="2"/>
              <a:buChar char="Ø"/>
            </a:pPr>
            <a:r>
              <a:rPr lang="kk-KZ" sz="2800" b="1" dirty="0">
                <a:solidFill>
                  <a:schemeClr val="accent2"/>
                </a:solidFill>
                <a:latin typeface="Constantia" pitchFamily="18" charset="0"/>
              </a:rPr>
              <a:t>Издание рекламной продукции для агитации</a:t>
            </a:r>
          </a:p>
          <a:p>
            <a:pPr marL="971550" lvl="1" indent="-514350">
              <a:lnSpc>
                <a:spcPct val="115000"/>
              </a:lnSpc>
              <a:buFont typeface="Wingdings" pitchFamily="2" charset="2"/>
              <a:buChar char="Ø"/>
            </a:pPr>
            <a:r>
              <a:rPr lang="kk-KZ" sz="2800" b="1" dirty="0">
                <a:solidFill>
                  <a:schemeClr val="accent2"/>
                </a:solidFill>
                <a:latin typeface="Constantia" pitchFamily="18" charset="0"/>
              </a:rPr>
              <a:t>Публикации в социальных сетях</a:t>
            </a:r>
          </a:p>
          <a:p>
            <a:pPr marL="971550" lvl="1" indent="-514350">
              <a:lnSpc>
                <a:spcPct val="115000"/>
              </a:lnSpc>
              <a:buFont typeface="Wingdings" pitchFamily="2" charset="2"/>
              <a:buChar char="Ø"/>
            </a:pPr>
            <a:r>
              <a:rPr lang="kk-KZ" sz="2800" b="1" dirty="0">
                <a:solidFill>
                  <a:schemeClr val="accent2"/>
                </a:solidFill>
                <a:latin typeface="Constantia" pitchFamily="18" charset="0"/>
              </a:rPr>
              <a:t>Ежегодно организует акцию «марш парков»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357188" y="571500"/>
            <a:ext cx="8501062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kk-KZ" sz="3200" b="1">
                <a:solidFill>
                  <a:schemeClr val="accent2"/>
                </a:solidFill>
                <a:latin typeface="Constantia" pitchFamily="18" charset="0"/>
              </a:rPr>
              <a:t>2. С целью развития туризма:</a:t>
            </a:r>
          </a:p>
          <a:p>
            <a:pPr marL="971550" lvl="1" indent="-514350">
              <a:lnSpc>
                <a:spcPct val="115000"/>
              </a:lnSpc>
              <a:buFont typeface="Wingdings" pitchFamily="2" charset="2"/>
              <a:buChar char="Ø"/>
            </a:pPr>
            <a:r>
              <a:rPr lang="kk-KZ" sz="3200" b="1">
                <a:solidFill>
                  <a:schemeClr val="accent2"/>
                </a:solidFill>
                <a:latin typeface="Constantia" pitchFamily="18" charset="0"/>
              </a:rPr>
              <a:t>Разработка новых маршрутов</a:t>
            </a:r>
          </a:p>
          <a:p>
            <a:pPr marL="971550" lvl="1" indent="-514350">
              <a:lnSpc>
                <a:spcPct val="115000"/>
              </a:lnSpc>
              <a:buFont typeface="Wingdings" pitchFamily="2" charset="2"/>
              <a:buChar char="Ø"/>
            </a:pPr>
            <a:r>
              <a:rPr lang="kk-KZ" sz="3200" b="1">
                <a:solidFill>
                  <a:schemeClr val="accent2"/>
                </a:solidFill>
                <a:latin typeface="Constantia" pitchFamily="18" charset="0"/>
              </a:rPr>
              <a:t>Ежегодный уход за существующими тропами</a:t>
            </a:r>
          </a:p>
          <a:p>
            <a:pPr marL="971550" lvl="1" indent="-514350">
              <a:lnSpc>
                <a:spcPct val="115000"/>
              </a:lnSpc>
              <a:buFont typeface="Wingdings" pitchFamily="2" charset="2"/>
              <a:buChar char="Ø"/>
            </a:pPr>
            <a:r>
              <a:rPr lang="kk-KZ" sz="3200" b="1">
                <a:solidFill>
                  <a:schemeClr val="accent2"/>
                </a:solidFill>
                <a:latin typeface="Constantia" pitchFamily="18" charset="0"/>
              </a:rPr>
              <a:t>Сопровождение туристов по маршрутам</a:t>
            </a:r>
          </a:p>
          <a:p>
            <a:pPr marL="971550" lvl="1" indent="-514350">
              <a:lnSpc>
                <a:spcPct val="115000"/>
              </a:lnSpc>
              <a:buFont typeface="Wingdings" pitchFamily="2" charset="2"/>
              <a:buChar char="Ø"/>
            </a:pPr>
            <a:r>
              <a:rPr lang="kk-KZ" sz="3200" b="1">
                <a:solidFill>
                  <a:schemeClr val="accent2"/>
                </a:solidFill>
                <a:latin typeface="Constantia" pitchFamily="18" charset="0"/>
              </a:rPr>
              <a:t>Распространение информации о маршрутах заповедника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1" name="Picture 2" descr="https://i.mycdn.me/image?id=861679059150&amp;t=0&amp;plc=WEB&amp;tkn=*9AwJEyfj-qTJzuCyC6NrHzwT_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6350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s://i.mycdn.me/image?id=863123123918&amp;t=0&amp;plc=WEB&amp;tkn=*9LGiHIuX4UkQkFHCf5ePTpqvCj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571875"/>
            <a:ext cx="5842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813"/>
            <a:ext cx="9144000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79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465"/>
          <a:stretch>
            <a:fillRect/>
          </a:stretch>
        </p:blipFill>
        <p:spPr bwMode="auto">
          <a:xfrm>
            <a:off x="539750" y="19050"/>
            <a:ext cx="79930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525"/>
          <a:stretch/>
        </p:blipFill>
        <p:spPr>
          <a:xfrm>
            <a:off x="250825" y="0"/>
            <a:ext cx="849788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6215063" cy="5143500"/>
          </a:xfrm>
        </p:spPr>
        <p:txBody>
          <a:bodyPr/>
          <a:lstStyle/>
          <a:p>
            <a:pPr algn="just" eaLnBrk="1" hangingPunct="1"/>
            <a:r>
              <a:rPr lang="ru-RU" smtClean="0">
                <a:solidFill>
                  <a:schemeClr val="accent1"/>
                </a:solidFill>
              </a:rPr>
              <a:t>Сохранение в естественном состоянии эталонных природных комплексов и объектов Западного Алтая;</a:t>
            </a:r>
          </a:p>
          <a:p>
            <a:pPr algn="just" eaLnBrk="1" hangingPunct="1"/>
            <a:r>
              <a:rPr lang="ru-RU" smtClean="0">
                <a:solidFill>
                  <a:schemeClr val="accent1"/>
                </a:solidFill>
              </a:rPr>
              <a:t>Организация и проведение научных исследований и наблюдений;</a:t>
            </a:r>
          </a:p>
          <a:p>
            <a:pPr algn="just" eaLnBrk="1" hangingPunct="1"/>
            <a:r>
              <a:rPr lang="ru-RU" smtClean="0">
                <a:solidFill>
                  <a:schemeClr val="accent1"/>
                </a:solidFill>
              </a:rPr>
              <a:t>Осуществление мониторинга природных процессов, явлений, состояния природных комплексов и объектов заповедного фонда;</a:t>
            </a:r>
          </a:p>
          <a:p>
            <a:pPr algn="just" eaLnBrk="1" hangingPunct="1"/>
            <a:r>
              <a:rPr lang="ru-RU" smtClean="0">
                <a:solidFill>
                  <a:schemeClr val="accent1"/>
                </a:solidFill>
              </a:rPr>
              <a:t>Экологическое просвещение</a:t>
            </a:r>
          </a:p>
          <a:p>
            <a:pPr algn="just" eaLnBrk="1" hangingPunct="1"/>
            <a:endParaRPr lang="ru-RU" smtClean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6215074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/>
                </a:solidFill>
              </a:rPr>
              <a:t>Основные задачи заповедника:</a:t>
            </a:r>
            <a:br>
              <a:rPr lang="ru-RU" smtClean="0">
                <a:solidFill>
                  <a:schemeClr val="accent1"/>
                </a:solidFill>
              </a:rPr>
            </a:b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4" t="36350" r="8262" b="8000"/>
          <a:stretch/>
        </p:blipFill>
        <p:spPr>
          <a:xfrm>
            <a:off x="6215063" y="0"/>
            <a:ext cx="2928937" cy="194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SCN65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748213"/>
            <a:ext cx="2819400" cy="2109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 descr="15 августа 2007г ПРЕМИНА 038 рябина сибирска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357438"/>
            <a:ext cx="281940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219200"/>
          </a:xfrm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accent2"/>
                </a:solidFill>
              </a:rPr>
              <a:t>Спасибо за внимание</a:t>
            </a:r>
            <a:endParaRPr lang="ru-RU" sz="6000" b="1">
              <a:solidFill>
                <a:schemeClr val="accent2"/>
              </a:solidFill>
            </a:endParaRPr>
          </a:p>
        </p:txBody>
      </p:sp>
      <p:pic>
        <p:nvPicPr>
          <p:cNvPr id="9" name="Picture 11" descr="clip_image00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286116" y="2857496"/>
            <a:ext cx="2643206" cy="260748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естоположения ЗАГПЗ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14375"/>
            <a:ext cx="9286875" cy="61436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07886"/>
          </a:xfrm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/>
                </a:solidFill>
              </a:rPr>
              <a:t>Заповедник находится на северо-востоке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/>
                </a:solidFill>
              </a:rPr>
              <a:t> Восточно-Казахстанской области и граничит с Российской </a:t>
            </a:r>
            <a:r>
              <a:rPr lang="ru-RU" sz="2000" b="1" dirty="0" smtClean="0">
                <a:solidFill>
                  <a:schemeClr val="accent1"/>
                </a:solidFill>
              </a:rPr>
              <a:t>Федерацией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5" descr="контор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0"/>
            <a:ext cx="5664200" cy="3786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1285875"/>
            <a:ext cx="3429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Город Риддер </a:t>
            </a:r>
          </a:p>
          <a:p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ул. Семипалатинская 9</a:t>
            </a:r>
          </a:p>
        </p:txBody>
      </p:sp>
      <p:pic>
        <p:nvPicPr>
          <p:cNvPr id="18437" name="Picture 3" descr="C:\Users\user\Desktop\2018-01-15_19-44-3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81350"/>
            <a:ext cx="72167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ЗАПОВЕДНИК НАХОДИТСЯ В 48 КМ ОТ Г. РИДДЕР</a:t>
            </a:r>
            <a:endParaRPr lang="ru-RU" sz="2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C:\Users\user\Desktop\2018-01-15_19-56-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/>
                </a:solidFill>
              </a:rPr>
              <a:t>Дорога грунтовая</a:t>
            </a: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4" name="Picture 4" descr="11 июля 07г ПРЕМИНА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71563"/>
            <a:ext cx="4572000" cy="4071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11" descr="DSC088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500563" cy="4071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схема квартальной се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606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3340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Общая площадь 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заповедника – 86122 га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1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Ø"/>
            </a:pPr>
            <a:r>
              <a:rPr lang="ru-RU" sz="1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нелесные угодья – 30164 га,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Ø"/>
            </a:pPr>
            <a:r>
              <a:rPr lang="ru-RU" sz="1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лесные угодья – 55958 га,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Ø"/>
            </a:pPr>
            <a:r>
              <a:rPr lang="ru-RU" sz="1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покрытые лесом – 49002 га,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Ø"/>
            </a:pPr>
            <a:r>
              <a:rPr lang="ru-RU" sz="1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непокрытые лесом – 6956 га.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1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Территория заповедника поделена на 2 инспекторских участка , 37 обходов.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оя">
      <a:dk1>
        <a:srgbClr val="FFF2CA"/>
      </a:dk1>
      <a:lt1>
        <a:srgbClr val="BABABA"/>
      </a:lt1>
      <a:dk2>
        <a:srgbClr val="F6BB00"/>
      </a:dk2>
      <a:lt2>
        <a:srgbClr val="00B050"/>
      </a:lt2>
      <a:accent1>
        <a:srgbClr val="002060"/>
      </a:accent1>
      <a:accent2>
        <a:srgbClr val="002060"/>
      </a:accent2>
      <a:accent3>
        <a:srgbClr val="005828"/>
      </a:accent3>
      <a:accent4>
        <a:srgbClr val="002D89"/>
      </a:accent4>
      <a:accent5>
        <a:srgbClr val="005828"/>
      </a:accent5>
      <a:accent6>
        <a:srgbClr val="002D89"/>
      </a:accent6>
      <a:hlink>
        <a:srgbClr val="005828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209</TotalTime>
  <Words>681</Words>
  <Application>Microsoft Office PowerPoint</Application>
  <PresentationFormat>Экран (4:3)</PresentationFormat>
  <Paragraphs>115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Бумажная</vt:lpstr>
      <vt:lpstr> Республиканское   государственное учреждение</vt:lpstr>
      <vt:lpstr>Презентация PowerPoint</vt:lpstr>
      <vt:lpstr>Презентация PowerPoint</vt:lpstr>
      <vt:lpstr>Основные задачи заповедника: </vt:lpstr>
      <vt:lpstr>Заповедник находится на северо-востоке  Восточно-Казахстанской области и граничит с Российской Федерацией</vt:lpstr>
      <vt:lpstr>Презентация PowerPoint</vt:lpstr>
      <vt:lpstr>ЗАПОВЕДНИК НАХОДИТСЯ В 48 КМ ОТ Г. РИДДЕР</vt:lpstr>
      <vt:lpstr>Дорога грунтовая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период с 1997-2017 гг. Западно-Алтайским государственным природным заповедником подготовлено 20 книг  «Летописи природы»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Республиканское   государственное учреждение</dc:title>
  <dc:creator>user</dc:creator>
  <cp:lastModifiedBy>Пользователь</cp:lastModifiedBy>
  <cp:revision>25</cp:revision>
  <dcterms:created xsi:type="dcterms:W3CDTF">2018-01-15T12:47:38Z</dcterms:created>
  <dcterms:modified xsi:type="dcterms:W3CDTF">2019-02-09T06:34:51Z</dcterms:modified>
</cp:coreProperties>
</file>